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451" r:id="rId2"/>
    <p:sldId id="455" r:id="rId3"/>
    <p:sldId id="456" r:id="rId4"/>
    <p:sldId id="459" r:id="rId5"/>
    <p:sldId id="460" r:id="rId6"/>
    <p:sldId id="461" r:id="rId7"/>
    <p:sldId id="465" r:id="rId8"/>
    <p:sldId id="469" r:id="rId9"/>
    <p:sldId id="480" r:id="rId10"/>
    <p:sldId id="479" r:id="rId11"/>
    <p:sldId id="481" r:id="rId12"/>
    <p:sldId id="482" r:id="rId13"/>
    <p:sldId id="483" r:id="rId14"/>
    <p:sldId id="484" r:id="rId15"/>
    <p:sldId id="485" r:id="rId1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5A82A29-3F71-4F40-9D8D-4592A1C534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198D73-7536-43DE-AC58-692C9EBAD86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10/24/2021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2CAD90-15E6-461A-AEEB-A223A1F6AD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6A408-23F0-4A62-89FF-DD988E0C9A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A6C61-6600-42AC-B3A1-73BD72D5E76B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9623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10/24/2021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BB068-BE0A-46A8-81AE-0B0DE773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6351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80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D8311-79D0-40C2-AD3D-3BA5E8FF16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62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3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8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C1F9-F438-4E84-BAED-A0225F6BA3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47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C1F9-F438-4E84-BAED-A0225F6BA3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390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C1F9-F438-4E84-BAED-A0225F6BA31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6226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70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C1F9-F438-4E84-BAED-A0225F6BA3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237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9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7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8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8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C1F9-F438-4E84-BAED-A0225F6BA3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847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8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9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4" y="4873767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3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2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9" y="4873765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C1F9-F438-4E84-BAED-A0225F6BA3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477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FCBC-D319-4112-BAA8-6CE8D6F893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294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B9AA-95D7-4002-A15B-089B6CA8E6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9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B3BA-F167-4646-9245-E690D4F465E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09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40E7-712E-459D-B5F8-8AD91C49E7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73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BC3C-F63B-4D61-BF08-35522EBF21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21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1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1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B6FB-F853-40B3-B34E-EF80C90F9D5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12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5187-D455-4470-96B0-F71AD1C7251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34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CE3E-4103-4547-A486-4FB743D41E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58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1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8EB2-2DC7-4243-B8C2-B88B6845B9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48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1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F5F3-966A-4B1C-93BF-14A76991CB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99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D310840-E8BD-4F29-81D6-A8DEFC9A4C9B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D8E5059-1430-4566-889D-99377479D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50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72C7A99-E7E0-4270-8732-E4087AE5E0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70317" y="1260168"/>
            <a:ext cx="5387885" cy="2086725"/>
          </a:xfr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The Holy Spirit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Lesson 4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72DF7F6-FB57-4D50-972B-50A88E3FD7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3346893"/>
            <a:ext cx="8382000" cy="2291909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5400" b="1" dirty="0">
                <a:solidFill>
                  <a:schemeClr val="tx1"/>
                </a:solidFill>
              </a:rPr>
              <a:t>Conviction</a:t>
            </a:r>
          </a:p>
          <a:p>
            <a:pPr>
              <a:lnSpc>
                <a:spcPct val="90000"/>
              </a:lnSpc>
            </a:pPr>
            <a:r>
              <a:rPr lang="en-US" altLang="en-US" sz="5400" b="1" dirty="0">
                <a:solidFill>
                  <a:schemeClr val="tx1"/>
                </a:solidFill>
              </a:rPr>
              <a:t>And Conversion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>
                <a:solidFill>
                  <a:schemeClr val="tx1"/>
                </a:solidFill>
              </a:rPr>
              <a:t>John 16:1-13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D053BDC-294E-4D5A-AB26-DA3DE45A6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52390"/>
            <a:ext cx="8637588" cy="1431925"/>
          </a:xfrm>
        </p:spPr>
        <p:txBody>
          <a:bodyPr/>
          <a:lstStyle/>
          <a:p>
            <a:r>
              <a:rPr lang="en-US" altLang="en-US" b="0" dirty="0">
                <a:solidFill>
                  <a:schemeClr val="tx1"/>
                </a:solidFill>
              </a:rPr>
              <a:t>THE WORD AND THE SPIRIT.</a:t>
            </a:r>
            <a:br>
              <a:rPr lang="en-US" altLang="en-US" b="0" dirty="0">
                <a:solidFill>
                  <a:schemeClr val="tx1"/>
                </a:solidFill>
              </a:rPr>
            </a:br>
            <a:endParaRPr lang="en-US" altLang="en-US" b="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A7A444-1250-4602-8432-465F6C9061F9}"/>
              </a:ext>
            </a:extLst>
          </p:cNvPr>
          <p:cNvSpPr txBox="1"/>
          <p:nvPr/>
        </p:nvSpPr>
        <p:spPr>
          <a:xfrm>
            <a:off x="457200" y="1487271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SPIRIT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92CAD3-A680-43FE-B744-9C2E773BC350}"/>
              </a:ext>
            </a:extLst>
          </p:cNvPr>
          <p:cNvSpPr txBox="1"/>
          <p:nvPr/>
        </p:nvSpPr>
        <p:spPr>
          <a:xfrm>
            <a:off x="3200400" y="1487271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ACTION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373C80-11DA-41F2-A3D5-A879FD4B2EE2}"/>
              </a:ext>
            </a:extLst>
          </p:cNvPr>
          <p:cNvSpPr txBox="1"/>
          <p:nvPr/>
        </p:nvSpPr>
        <p:spPr>
          <a:xfrm>
            <a:off x="5347359" y="1487270"/>
            <a:ext cx="3568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WORD OF GOD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A9DFF7-DEB3-420B-A033-506120C70A2F}"/>
              </a:ext>
            </a:extLst>
          </p:cNvPr>
          <p:cNvSpPr txBox="1"/>
          <p:nvPr/>
        </p:nvSpPr>
        <p:spPr>
          <a:xfrm>
            <a:off x="38492" y="2057400"/>
            <a:ext cx="35680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Titus 3:5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Romans 15:13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1 Corinthians 6:11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1 Corinthians 6:11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8253AB-E75E-4C58-A0AF-CD833F2C5FA6}"/>
              </a:ext>
            </a:extLst>
          </p:cNvPr>
          <p:cNvSpPr txBox="1"/>
          <p:nvPr/>
        </p:nvSpPr>
        <p:spPr>
          <a:xfrm>
            <a:off x="3420565" y="2057400"/>
            <a:ext cx="23028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Saved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Power of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Sanctified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Washed by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B6B19-1CDD-469B-9400-7DAE39B7DA2E}"/>
              </a:ext>
            </a:extLst>
          </p:cNvPr>
          <p:cNvSpPr txBox="1"/>
          <p:nvPr/>
        </p:nvSpPr>
        <p:spPr>
          <a:xfrm>
            <a:off x="5656866" y="2057400"/>
            <a:ext cx="34871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James 1:21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Romans 1:16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John 17:17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Ephesians 5:25-26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6B4D0EC-53B8-41F7-91D9-DF572F82B2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45976"/>
            <a:ext cx="8229600" cy="1200329"/>
          </a:xfrm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</a:rPr>
              <a:t>An Inspired Example</a:t>
            </a:r>
            <a:br>
              <a:rPr lang="en-US" altLang="en-US" sz="4000" dirty="0">
                <a:solidFill>
                  <a:schemeClr val="tx1"/>
                </a:solidFill>
              </a:rPr>
            </a:br>
            <a:r>
              <a:rPr lang="en-US" altLang="en-US" sz="4000" dirty="0">
                <a:solidFill>
                  <a:schemeClr val="tx1"/>
                </a:solidFill>
              </a:rPr>
              <a:t>– Jews – Acts 2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C42AF3E-EA30-4DA0-B39A-AE9C7E9866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4546" y="1600202"/>
            <a:ext cx="8153400" cy="3715889"/>
          </a:xfrm>
        </p:spPr>
        <p:txBody>
          <a:bodyPr wrap="square">
            <a:spAutoFit/>
          </a:bodyPr>
          <a:lstStyle/>
          <a:p>
            <a:r>
              <a:rPr lang="en-US" altLang="en-US" sz="4000" b="1" dirty="0">
                <a:solidFill>
                  <a:schemeClr val="tx1"/>
                </a:solidFill>
              </a:rPr>
              <a:t>Holy Spirit promised to Apostles. </a:t>
            </a:r>
            <a:r>
              <a:rPr lang="en-US" altLang="en-US" sz="3200" dirty="0">
                <a:solidFill>
                  <a:schemeClr val="tx1"/>
                </a:solidFill>
                <a:effectLst/>
              </a:rPr>
              <a:t>John 14:26; 15:26; 16:13</a:t>
            </a:r>
          </a:p>
          <a:p>
            <a:r>
              <a:rPr lang="en-US" altLang="en-US" sz="3200" dirty="0">
                <a:solidFill>
                  <a:schemeClr val="tx1"/>
                </a:solidFill>
                <a:effectLst/>
              </a:rPr>
              <a:t>The apostles to </a:t>
            </a:r>
            <a:r>
              <a:rPr lang="en-US" altLang="en-US" sz="3200" u="sng" dirty="0">
                <a:solidFill>
                  <a:schemeClr val="tx1"/>
                </a:solidFill>
                <a:effectLst/>
              </a:rPr>
              <a:t>wait</a:t>
            </a:r>
            <a:r>
              <a:rPr lang="en-US" altLang="en-US" sz="3200" dirty="0">
                <a:solidFill>
                  <a:schemeClr val="tx1"/>
                </a:solidFill>
                <a:effectLst/>
              </a:rPr>
              <a:t> for the coming of the Holy Spirit – Luke 24:46-49</a:t>
            </a:r>
          </a:p>
          <a:p>
            <a:r>
              <a:rPr lang="en-US" altLang="en-US" sz="3200" dirty="0">
                <a:solidFill>
                  <a:schemeClr val="tx1"/>
                </a:solidFill>
                <a:effectLst/>
              </a:rPr>
              <a:t>Holy Spirit’s coming </a:t>
            </a:r>
            <a:r>
              <a:rPr lang="en-US" altLang="en-US" sz="3200" u="sng" dirty="0">
                <a:solidFill>
                  <a:schemeClr val="tx1"/>
                </a:solidFill>
                <a:effectLst/>
              </a:rPr>
              <a:t>near</a:t>
            </a:r>
            <a:r>
              <a:rPr lang="en-US" altLang="en-US" sz="3200" dirty="0">
                <a:solidFill>
                  <a:schemeClr val="tx1"/>
                </a:solidFill>
                <a:effectLst/>
              </a:rPr>
              <a:t> – Acts 1:8</a:t>
            </a:r>
          </a:p>
          <a:p>
            <a:r>
              <a:rPr lang="en-US" altLang="en-US" sz="3200" dirty="0">
                <a:solidFill>
                  <a:schemeClr val="tx1"/>
                </a:solidFill>
                <a:effectLst/>
              </a:rPr>
              <a:t>Holy Spirit </a:t>
            </a:r>
            <a:r>
              <a:rPr lang="en-US" altLang="en-US" sz="3200" u="sng" dirty="0">
                <a:solidFill>
                  <a:schemeClr val="tx1"/>
                </a:solidFill>
                <a:effectLst/>
              </a:rPr>
              <a:t>came</a:t>
            </a:r>
            <a:r>
              <a:rPr lang="en-US" altLang="en-US" sz="3200" dirty="0">
                <a:solidFill>
                  <a:schemeClr val="tx1"/>
                </a:solidFill>
                <a:effectLst/>
              </a:rPr>
              <a:t> – Acts 2:1-4</a:t>
            </a:r>
          </a:p>
          <a:p>
            <a:r>
              <a:rPr lang="en-US" altLang="en-US" sz="3200" dirty="0">
                <a:solidFill>
                  <a:schemeClr val="tx1"/>
                </a:solidFill>
                <a:effectLst/>
              </a:rPr>
              <a:t>Holy Spirit’s </a:t>
            </a:r>
            <a:r>
              <a:rPr lang="en-US" altLang="en-US" sz="3200" u="sng" dirty="0">
                <a:solidFill>
                  <a:schemeClr val="tx1"/>
                </a:solidFill>
                <a:effectLst/>
              </a:rPr>
              <a:t>convicts</a:t>
            </a:r>
            <a:r>
              <a:rPr lang="en-US" altLang="en-US" sz="3200" dirty="0">
                <a:solidFill>
                  <a:schemeClr val="tx1"/>
                </a:solidFill>
                <a:effectLst/>
              </a:rPr>
              <a:t> – John 16:8</a:t>
            </a:r>
            <a:endParaRPr lang="en-US" alt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6B323FFE-3991-4CAA-A0DD-B4392C2A27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45976"/>
            <a:ext cx="8229600" cy="1200329"/>
          </a:xfrm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</a:rPr>
              <a:t>An Inspired Example</a:t>
            </a:r>
            <a:br>
              <a:rPr lang="en-US" altLang="en-US" sz="4000" dirty="0">
                <a:solidFill>
                  <a:schemeClr val="tx1"/>
                </a:solidFill>
              </a:rPr>
            </a:br>
            <a:r>
              <a:rPr lang="en-US" altLang="en-US" sz="4000" dirty="0">
                <a:solidFill>
                  <a:schemeClr val="tx1"/>
                </a:solidFill>
              </a:rPr>
              <a:t>– Jews – Acts 2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2532C19-D548-4CEC-944A-C52FC1B55C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2762" y="1600200"/>
            <a:ext cx="8915400" cy="3898503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3600" b="1" dirty="0">
                <a:solidFill>
                  <a:schemeClr val="tx1"/>
                </a:solidFill>
                <a:effectLst/>
              </a:rPr>
              <a:t>Pricked … convicted of sin.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3200" u="sng" dirty="0">
                <a:solidFill>
                  <a:schemeClr val="tx1"/>
                </a:solidFill>
                <a:effectLst/>
              </a:rPr>
              <a:t>HOW</a:t>
            </a:r>
            <a:r>
              <a:rPr lang="en-US" altLang="en-US" sz="3200" dirty="0">
                <a:solidFill>
                  <a:schemeClr val="tx1"/>
                </a:solidFill>
                <a:effectLst/>
              </a:rPr>
              <a:t>? </a:t>
            </a:r>
            <a:r>
              <a:rPr lang="en-US" altLang="en-US" sz="3200" i="1" dirty="0">
                <a:solidFill>
                  <a:schemeClr val="tx1"/>
                </a:solidFill>
                <a:effectLst/>
              </a:rPr>
              <a:t>“</a:t>
            </a:r>
            <a:r>
              <a:rPr lang="en-US" altLang="en-US" sz="3200" b="1" i="1" dirty="0">
                <a:solidFill>
                  <a:schemeClr val="tx1"/>
                </a:solidFill>
                <a:effectLst/>
              </a:rPr>
              <a:t>When they heard this</a:t>
            </a:r>
            <a:r>
              <a:rPr lang="en-US" altLang="en-US" sz="3200" i="1" dirty="0">
                <a:solidFill>
                  <a:schemeClr val="tx1"/>
                </a:solidFill>
                <a:effectLst/>
              </a:rPr>
              <a:t>.”</a:t>
            </a:r>
            <a:endParaRPr lang="en-US" altLang="en-US" sz="3200" dirty="0">
              <a:solidFill>
                <a:schemeClr val="tx1"/>
              </a:solidFill>
              <a:effectLst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3200" u="sng" dirty="0">
                <a:solidFill>
                  <a:schemeClr val="tx1"/>
                </a:solidFill>
                <a:effectLst/>
              </a:rPr>
              <a:t>Heard what</a:t>
            </a:r>
            <a:r>
              <a:rPr lang="en-US" altLang="en-US" sz="3200" dirty="0">
                <a:solidFill>
                  <a:schemeClr val="tx1"/>
                </a:solidFill>
                <a:effectLst/>
              </a:rPr>
              <a:t>? The Spirit inspired words of Peter.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3200" dirty="0">
                <a:solidFill>
                  <a:schemeClr val="tx1"/>
                </a:solidFill>
                <a:effectLst/>
              </a:rPr>
              <a:t>But Jesus said that the Holy Spirit would </a:t>
            </a:r>
            <a:r>
              <a:rPr lang="en-US" altLang="en-US" sz="3200" i="1" dirty="0">
                <a:solidFill>
                  <a:schemeClr val="tx1"/>
                </a:solidFill>
                <a:effectLst/>
              </a:rPr>
              <a:t>“</a:t>
            </a:r>
            <a:r>
              <a:rPr lang="en-US" altLang="en-US" sz="3200" b="1" i="1" dirty="0">
                <a:solidFill>
                  <a:schemeClr val="tx1"/>
                </a:solidFill>
                <a:effectLst/>
              </a:rPr>
              <a:t>convict the world of sin</a:t>
            </a:r>
            <a:r>
              <a:rPr lang="en-US" altLang="en-US" sz="3200" i="1" dirty="0">
                <a:solidFill>
                  <a:schemeClr val="tx1"/>
                </a:solidFill>
                <a:effectLst/>
              </a:rPr>
              <a:t>.” –</a:t>
            </a:r>
            <a:r>
              <a:rPr lang="en-US" altLang="en-US" sz="3200" dirty="0">
                <a:solidFill>
                  <a:schemeClr val="tx1"/>
                </a:solidFill>
                <a:effectLst/>
              </a:rPr>
              <a:t> John 16:8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3200" u="sng" dirty="0">
                <a:solidFill>
                  <a:schemeClr val="tx1"/>
                </a:solidFill>
                <a:effectLst/>
              </a:rPr>
              <a:t>Conclusion</a:t>
            </a:r>
            <a:r>
              <a:rPr lang="en-US" altLang="en-US" sz="3200" dirty="0">
                <a:solidFill>
                  <a:schemeClr val="tx1"/>
                </a:solidFill>
                <a:effectLst/>
              </a:rPr>
              <a:t> … The Holy Spirit convicted the sinners on that day of Pentecost through the instrumentality of the word of God.</a:t>
            </a:r>
            <a:endParaRPr lang="en-US" alt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96EF43B1-7391-46CB-BDB7-1A1365CFB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45976"/>
            <a:ext cx="8229600" cy="1200329"/>
          </a:xfrm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</a:rPr>
              <a:t>An Inspired Example</a:t>
            </a:r>
            <a:br>
              <a:rPr lang="en-US" altLang="en-US" sz="4000" dirty="0">
                <a:solidFill>
                  <a:schemeClr val="tx1"/>
                </a:solidFill>
              </a:rPr>
            </a:br>
            <a:r>
              <a:rPr lang="en-US" altLang="en-US" sz="4000" dirty="0">
                <a:solidFill>
                  <a:schemeClr val="tx1"/>
                </a:solidFill>
              </a:rPr>
              <a:t>– Jews – Acts 2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F439C6F-394D-4995-A597-F85FA3A3ED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959511"/>
          </a:xfrm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</a:rPr>
              <a:t>FACTS presented. Verses 22-36</a:t>
            </a:r>
          </a:p>
          <a:p>
            <a:r>
              <a:rPr lang="en-US" altLang="en-US" sz="4000" dirty="0">
                <a:solidFill>
                  <a:schemeClr val="tx1"/>
                </a:solidFill>
              </a:rPr>
              <a:t>COMMANDS issued. Verses 36, 38</a:t>
            </a:r>
          </a:p>
          <a:p>
            <a:r>
              <a:rPr lang="en-US" altLang="en-US" sz="4000" dirty="0">
                <a:solidFill>
                  <a:schemeClr val="tx1"/>
                </a:solidFill>
              </a:rPr>
              <a:t>PROMISES offered. Verses 38-39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520939BB-CE6D-4B62-9A23-9289D8489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35" y="5135940"/>
            <a:ext cx="8915400" cy="156966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Hearts changed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: 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“</a:t>
            </a:r>
            <a:r>
              <a:rPr kumimoji="0" lang="en-US" alt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They then that received his word were baptized: and there were added (unto them) in that day about three thousand souls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.”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Verse 41</a:t>
            </a: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56A132DF-E861-4AEF-8B3F-D099BA3F5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191002"/>
            <a:ext cx="8991600" cy="75405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3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Conscience Cleansed – cf. 1 Peter 3:21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51D881A-B9DF-4002-91FC-613021750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0636"/>
            <a:ext cx="8229600" cy="701731"/>
          </a:xfr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Gospel Changed Saul of Tarsus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A4E7EDC-8C3E-4303-BA07-E76E4C89A5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8259" y="1066800"/>
            <a:ext cx="8867481" cy="5693866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en-US" sz="3600" b="1" dirty="0">
                <a:solidFill>
                  <a:schemeClr val="tx1"/>
                </a:solidFill>
              </a:rPr>
              <a:t>FACTS presented</a:t>
            </a:r>
          </a:p>
          <a:p>
            <a:pPr lvl="1">
              <a:spcBef>
                <a:spcPts val="0"/>
              </a:spcBef>
            </a:pPr>
            <a:r>
              <a:rPr lang="en-US" altLang="en-US" sz="3200" b="1" dirty="0">
                <a:solidFill>
                  <a:schemeClr val="tx1"/>
                </a:solidFill>
              </a:rPr>
              <a:t>Acts 9:5</a:t>
            </a:r>
            <a:r>
              <a:rPr lang="en-US" altLang="en-US" sz="3200" dirty="0">
                <a:solidFill>
                  <a:schemeClr val="tx1"/>
                </a:solidFill>
              </a:rPr>
              <a:t>, </a:t>
            </a:r>
            <a:r>
              <a:rPr lang="en-US" altLang="en-US" sz="3200" i="1" dirty="0">
                <a:solidFill>
                  <a:schemeClr val="tx1"/>
                </a:solidFill>
              </a:rPr>
              <a:t>“</a:t>
            </a:r>
            <a:r>
              <a:rPr lang="en-US" altLang="en-US" sz="3200" b="1" i="1" dirty="0">
                <a:solidFill>
                  <a:schemeClr val="tx1"/>
                </a:solidFill>
              </a:rPr>
              <a:t>I am Jesus whom thou persecutest</a:t>
            </a:r>
            <a:r>
              <a:rPr lang="en-US" altLang="en-US" sz="3200" i="1" dirty="0">
                <a:solidFill>
                  <a:schemeClr val="tx1"/>
                </a:solidFill>
              </a:rPr>
              <a:t>”</a:t>
            </a:r>
          </a:p>
          <a:p>
            <a:pPr lvl="1">
              <a:spcBef>
                <a:spcPts val="0"/>
              </a:spcBef>
            </a:pPr>
            <a:r>
              <a:rPr lang="en-US" altLang="en-US" sz="3200" b="1" dirty="0">
                <a:solidFill>
                  <a:schemeClr val="tx1"/>
                </a:solidFill>
              </a:rPr>
              <a:t>cf. 2 Timothy 2:12</a:t>
            </a:r>
            <a:r>
              <a:rPr lang="en-US" altLang="en-US" sz="3200" dirty="0">
                <a:solidFill>
                  <a:schemeClr val="tx1"/>
                </a:solidFill>
              </a:rPr>
              <a:t>, </a:t>
            </a:r>
            <a:r>
              <a:rPr lang="en-US" altLang="en-US" sz="3200" i="1" dirty="0">
                <a:solidFill>
                  <a:schemeClr val="tx1"/>
                </a:solidFill>
              </a:rPr>
              <a:t>“</a:t>
            </a:r>
            <a:r>
              <a:rPr lang="en-US" altLang="en-US" sz="3200" b="1" i="1" dirty="0">
                <a:solidFill>
                  <a:schemeClr val="tx1"/>
                </a:solidFill>
              </a:rPr>
              <a:t>I know whom I have believed</a:t>
            </a:r>
            <a:r>
              <a:rPr lang="en-US" altLang="en-US" sz="3200" i="1" dirty="0">
                <a:solidFill>
                  <a:schemeClr val="tx1"/>
                </a:solidFill>
              </a:rPr>
              <a:t> …”</a:t>
            </a:r>
          </a:p>
          <a:p>
            <a:pPr lvl="1">
              <a:spcBef>
                <a:spcPts val="0"/>
              </a:spcBef>
            </a:pPr>
            <a:r>
              <a:rPr lang="en-US" altLang="en-US" sz="3200" dirty="0">
                <a:solidFill>
                  <a:schemeClr val="tx1"/>
                </a:solidFill>
              </a:rPr>
              <a:t>cf. Acts 26:28-29 Paul was persuaded.</a:t>
            </a:r>
          </a:p>
          <a:p>
            <a:pPr>
              <a:spcBef>
                <a:spcPts val="0"/>
              </a:spcBef>
            </a:pPr>
            <a:r>
              <a:rPr lang="en-US" altLang="en-US" sz="3600" b="1" dirty="0">
                <a:solidFill>
                  <a:schemeClr val="tx1"/>
                </a:solidFill>
              </a:rPr>
              <a:t>COMMANDS issued</a:t>
            </a:r>
          </a:p>
          <a:p>
            <a:pPr lvl="1">
              <a:spcBef>
                <a:spcPts val="0"/>
              </a:spcBef>
            </a:pPr>
            <a:r>
              <a:rPr lang="en-US" altLang="en-US" sz="3200" b="1" dirty="0">
                <a:solidFill>
                  <a:schemeClr val="tx1"/>
                </a:solidFill>
              </a:rPr>
              <a:t>Acts 22:16</a:t>
            </a:r>
            <a:r>
              <a:rPr lang="en-US" altLang="en-US" sz="3200" dirty="0">
                <a:solidFill>
                  <a:schemeClr val="tx1"/>
                </a:solidFill>
              </a:rPr>
              <a:t>, </a:t>
            </a:r>
            <a:r>
              <a:rPr lang="en-US" altLang="en-US" sz="3200" i="1" dirty="0">
                <a:solidFill>
                  <a:schemeClr val="tx1"/>
                </a:solidFill>
              </a:rPr>
              <a:t>“</a:t>
            </a:r>
            <a:r>
              <a:rPr lang="en-US" altLang="en-US" sz="3200" b="1" i="1" dirty="0">
                <a:solidFill>
                  <a:schemeClr val="tx1"/>
                </a:solidFill>
              </a:rPr>
              <a:t>Arise and be baptized</a:t>
            </a:r>
            <a:r>
              <a:rPr lang="en-US" altLang="en-US" sz="3200" i="1" dirty="0">
                <a:solidFill>
                  <a:schemeClr val="tx1"/>
                </a:solidFill>
              </a:rPr>
              <a:t> …”</a:t>
            </a:r>
          </a:p>
          <a:p>
            <a:pPr lvl="1">
              <a:spcBef>
                <a:spcPts val="0"/>
              </a:spcBef>
            </a:pPr>
            <a:r>
              <a:rPr lang="en-US" altLang="en-US" sz="3200" b="1" dirty="0">
                <a:solidFill>
                  <a:schemeClr val="tx1"/>
                </a:solidFill>
              </a:rPr>
              <a:t>Acts 9:18</a:t>
            </a:r>
            <a:r>
              <a:rPr lang="en-US" altLang="en-US" sz="3200" dirty="0">
                <a:solidFill>
                  <a:schemeClr val="tx1"/>
                </a:solidFill>
              </a:rPr>
              <a:t>, </a:t>
            </a:r>
            <a:r>
              <a:rPr lang="en-US" altLang="en-US" sz="3200" b="1" dirty="0">
                <a:solidFill>
                  <a:schemeClr val="tx1"/>
                </a:solidFill>
              </a:rPr>
              <a:t>Paul</a:t>
            </a:r>
            <a:r>
              <a:rPr lang="en-US" altLang="en-US" sz="3200" i="1" dirty="0">
                <a:solidFill>
                  <a:schemeClr val="tx1"/>
                </a:solidFill>
              </a:rPr>
              <a:t> “</a:t>
            </a:r>
            <a:r>
              <a:rPr lang="en-US" altLang="en-US" sz="3200" b="1" i="1" dirty="0">
                <a:solidFill>
                  <a:schemeClr val="tx1"/>
                </a:solidFill>
              </a:rPr>
              <a:t>arose and was baptized</a:t>
            </a:r>
            <a:r>
              <a:rPr lang="en-US" altLang="en-US" sz="3200" i="1" dirty="0">
                <a:solidFill>
                  <a:schemeClr val="tx1"/>
                </a:solidFill>
              </a:rPr>
              <a:t>.”</a:t>
            </a:r>
          </a:p>
          <a:p>
            <a:pPr>
              <a:spcBef>
                <a:spcPts val="0"/>
              </a:spcBef>
            </a:pPr>
            <a:r>
              <a:rPr lang="en-US" altLang="en-US" sz="3600" b="1" dirty="0">
                <a:solidFill>
                  <a:schemeClr val="tx1"/>
                </a:solidFill>
              </a:rPr>
              <a:t>PROMISES trusted</a:t>
            </a:r>
            <a:endParaRPr lang="en-US" altLang="en-US" sz="36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altLang="en-US" sz="3200" dirty="0">
                <a:solidFill>
                  <a:schemeClr val="tx1"/>
                </a:solidFill>
              </a:rPr>
              <a:t>Acts 13:23-32; 26:6-7</a:t>
            </a:r>
          </a:p>
          <a:p>
            <a:pPr lvl="1">
              <a:spcBef>
                <a:spcPts val="0"/>
              </a:spcBef>
            </a:pPr>
            <a:r>
              <a:rPr lang="en-US" altLang="en-US" sz="3200" dirty="0">
                <a:solidFill>
                  <a:schemeClr val="tx1"/>
                </a:solidFill>
              </a:rPr>
              <a:t>2 Corinthians 4:7,16; Romans 8:18; </a:t>
            </a:r>
            <a:br>
              <a:rPr lang="en-US" altLang="en-US" sz="3200" dirty="0">
                <a:solidFill>
                  <a:schemeClr val="tx1"/>
                </a:solidFill>
              </a:rPr>
            </a:br>
            <a:r>
              <a:rPr lang="en-US" altLang="en-US" sz="3200" dirty="0">
                <a:solidFill>
                  <a:schemeClr val="tx1"/>
                </a:solidFill>
              </a:rPr>
              <a:t>2 Timothy 4:6-8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97876E7-6B88-4E5A-B048-1C564C6E34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6736"/>
            <a:ext cx="8229600" cy="757130"/>
          </a:xfrm>
        </p:spPr>
        <p:txBody>
          <a:bodyPr>
            <a:spAutoFit/>
          </a:bodyPr>
          <a:lstStyle/>
          <a:p>
            <a:r>
              <a:rPr lang="en-US" altLang="en-US" sz="4800" dirty="0">
                <a:solidFill>
                  <a:schemeClr val="tx1"/>
                </a:solidFill>
              </a:rPr>
              <a:t>CONCLUSION</a:t>
            </a:r>
            <a:r>
              <a:rPr lang="en-US" altLang="en-US" sz="4800" b="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CD77DE5-85D7-4550-AAF4-CA3DD81160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3335" y="931102"/>
            <a:ext cx="8915400" cy="5863144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500" dirty="0">
                <a:solidFill>
                  <a:schemeClr val="tx1"/>
                </a:solidFill>
                <a:effectLst/>
              </a:rPr>
              <a:t>Truly, every conversion is begun and consummated by the Spirit.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2500" dirty="0">
              <a:solidFill>
                <a:schemeClr val="tx1"/>
              </a:solidFill>
              <a:effectLst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500" dirty="0">
                <a:solidFill>
                  <a:schemeClr val="tx1"/>
                </a:solidFill>
                <a:effectLst/>
              </a:rPr>
              <a:t>As the “revealing agent” in man’s conversion, He reveals the wonderful love and goodness of God. John 3:16; Romans 2:4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2500" dirty="0">
              <a:solidFill>
                <a:schemeClr val="tx1"/>
              </a:solidFill>
              <a:effectLst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500" dirty="0">
                <a:solidFill>
                  <a:schemeClr val="tx1"/>
                </a:solidFill>
                <a:effectLst/>
              </a:rPr>
              <a:t>He reveals the awful plight of man lost in sin. Romans 3:23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2500" dirty="0">
              <a:solidFill>
                <a:schemeClr val="tx1"/>
              </a:solidFill>
              <a:effectLst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500" dirty="0">
                <a:solidFill>
                  <a:schemeClr val="tx1"/>
                </a:solidFill>
                <a:effectLst/>
              </a:rPr>
              <a:t>In the sublime story of God’s providing salvation for man through the death, burial, and resurrection of Christ, the Holy Spirit convicts of sin, righteousness, and judgment.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2500" dirty="0">
              <a:solidFill>
                <a:schemeClr val="tx1"/>
              </a:solidFill>
              <a:effectLst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500" dirty="0">
                <a:solidFill>
                  <a:schemeClr val="tx1"/>
                </a:solidFill>
                <a:effectLst/>
              </a:rPr>
              <a:t>Through faith produced in the heart by the word of God,</a:t>
            </a:r>
            <a:br>
              <a:rPr lang="en-US" altLang="en-US" sz="2500" dirty="0">
                <a:solidFill>
                  <a:schemeClr val="tx1"/>
                </a:solidFill>
                <a:effectLst/>
              </a:rPr>
            </a:br>
            <a:r>
              <a:rPr lang="en-US" altLang="en-US" sz="2500" dirty="0">
                <a:solidFill>
                  <a:schemeClr val="tx1"/>
                </a:solidFill>
                <a:effectLst/>
              </a:rPr>
              <a:t>Romans 10:17, man obeys … turns to God from sin … is converted.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2500" dirty="0">
              <a:solidFill>
                <a:schemeClr val="tx1"/>
              </a:solidFill>
              <a:effectLst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500" dirty="0">
                <a:solidFill>
                  <a:schemeClr val="tx1"/>
                </a:solidFill>
                <a:effectLst/>
              </a:rPr>
              <a:t>No other way to come to God.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F6041C08-51A1-4A48-BC79-7B40CA50C5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686800" cy="5615896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4000" dirty="0">
                <a:solidFill>
                  <a:schemeClr val="tx1"/>
                </a:solidFill>
              </a:rPr>
              <a:t>The question is in the conviction and conversion of the sinner to Christ, </a:t>
            </a:r>
            <a:r>
              <a:rPr lang="en-US" altLang="en-US" sz="4800" dirty="0">
                <a:solidFill>
                  <a:schemeClr val="tx1"/>
                </a:solidFill>
              </a:rPr>
              <a:t>“</a:t>
            </a:r>
            <a:r>
              <a:rPr lang="en-US" altLang="en-US" sz="4800" b="1" u="sng" dirty="0">
                <a:solidFill>
                  <a:schemeClr val="tx1"/>
                </a:solidFill>
              </a:rPr>
              <a:t>How does the Holy Spirit exercise his influence upon the heart</a:t>
            </a:r>
            <a:r>
              <a:rPr lang="en-US" altLang="en-US" sz="4800" b="1" dirty="0">
                <a:solidFill>
                  <a:schemeClr val="tx1"/>
                </a:solidFill>
              </a:rPr>
              <a:t>?</a:t>
            </a:r>
            <a:r>
              <a:rPr lang="en-US" altLang="en-US" sz="4800" dirty="0">
                <a:solidFill>
                  <a:schemeClr val="tx1"/>
                </a:solidFill>
              </a:rPr>
              <a:t>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000" dirty="0">
                <a:solidFill>
                  <a:schemeClr val="tx1"/>
                </a:solidFill>
              </a:rPr>
              <a:t>Does he operate immediately (without means) or intermediately (through means)?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000" dirty="0">
                <a:solidFill>
                  <a:schemeClr val="tx1"/>
                </a:solidFill>
              </a:rPr>
              <a:t>Directly or indirectly?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05F2871C-CDED-489A-A478-842F55B55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1525" y="59166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99B71A5B-7A53-427D-AD49-9BA13EB60F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8458200" cy="3970318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4000" dirty="0">
                <a:solidFill>
                  <a:schemeClr val="tx1"/>
                </a:solidFill>
              </a:rPr>
              <a:t>Our purpose is to show that the Bible teaches that in the conviction and conversion of the sinner to Christ, the Holy Spirit operates upon the sinner’s heart </a:t>
            </a:r>
            <a:r>
              <a:rPr lang="en-US" altLang="en-US" sz="4000" u="sng" dirty="0">
                <a:solidFill>
                  <a:schemeClr val="tx1"/>
                </a:solidFill>
              </a:rPr>
              <a:t>through the agency of the Spirit-revealed and Spirit-inspired word of God.</a:t>
            </a:r>
            <a:endParaRPr lang="en-US" alt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0B739A3-5D63-4D19-81E6-F1BBAAEEE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95276"/>
            <a:ext cx="8229600" cy="701731"/>
          </a:xfr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Calvinism Reviewed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EEA0E13-2FD1-41E7-B68A-9FDCBAE362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4"/>
            <a:ext cx="8686800" cy="5507983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4800" b="1" dirty="0">
                <a:solidFill>
                  <a:schemeClr val="tx1"/>
                </a:solidFill>
              </a:rPr>
              <a:t>T</a:t>
            </a:r>
            <a:r>
              <a:rPr lang="en-US" altLang="en-US" sz="3600" dirty="0">
                <a:solidFill>
                  <a:schemeClr val="tx1"/>
                </a:solidFill>
              </a:rPr>
              <a:t>otal Depravity. Ezekiel 18:20; Romans 3:23</a:t>
            </a:r>
          </a:p>
          <a:p>
            <a:pPr marL="227013" indent="-227013">
              <a:lnSpc>
                <a:spcPct val="90000"/>
              </a:lnSpc>
            </a:pPr>
            <a:r>
              <a:rPr lang="en-US" altLang="en-US" sz="4800" b="1" dirty="0">
                <a:solidFill>
                  <a:schemeClr val="tx1"/>
                </a:solidFill>
              </a:rPr>
              <a:t>U</a:t>
            </a:r>
            <a:r>
              <a:rPr lang="en-US" altLang="en-US" sz="3600" dirty="0">
                <a:solidFill>
                  <a:schemeClr val="tx1"/>
                </a:solidFill>
              </a:rPr>
              <a:t>nconditional Election. Ephesians 1:3; 	Galatians 3:26f</a:t>
            </a:r>
          </a:p>
          <a:p>
            <a:pPr>
              <a:lnSpc>
                <a:spcPct val="90000"/>
              </a:lnSpc>
            </a:pPr>
            <a:r>
              <a:rPr lang="en-US" altLang="en-US" sz="4800" b="1" dirty="0">
                <a:solidFill>
                  <a:schemeClr val="tx1"/>
                </a:solidFill>
              </a:rPr>
              <a:t>L</a:t>
            </a:r>
            <a:r>
              <a:rPr lang="en-US" altLang="en-US" sz="3600" dirty="0">
                <a:solidFill>
                  <a:schemeClr val="tx1"/>
                </a:solidFill>
              </a:rPr>
              <a:t>imited Atonement. Hebrews 2:10</a:t>
            </a:r>
          </a:p>
          <a:p>
            <a:pPr>
              <a:lnSpc>
                <a:spcPct val="90000"/>
              </a:lnSpc>
            </a:pPr>
            <a:r>
              <a:rPr lang="en-US" altLang="en-US" sz="4800" b="1" dirty="0">
                <a:solidFill>
                  <a:schemeClr val="tx1"/>
                </a:solidFill>
              </a:rPr>
              <a:t>I</a:t>
            </a:r>
            <a:r>
              <a:rPr lang="en-US" altLang="en-US" sz="3600" dirty="0">
                <a:solidFill>
                  <a:schemeClr val="tx1"/>
                </a:solidFill>
              </a:rPr>
              <a:t>rresistible Grace. Romans 5:1; Acts 7:51</a:t>
            </a:r>
          </a:p>
          <a:p>
            <a:pPr>
              <a:lnSpc>
                <a:spcPct val="90000"/>
              </a:lnSpc>
            </a:pPr>
            <a:r>
              <a:rPr lang="en-US" altLang="en-US" sz="4800" b="1" dirty="0">
                <a:solidFill>
                  <a:schemeClr val="tx1"/>
                </a:solidFill>
              </a:rPr>
              <a:t>P</a:t>
            </a:r>
            <a:r>
              <a:rPr lang="en-US" altLang="en-US" sz="3600" dirty="0">
                <a:solidFill>
                  <a:schemeClr val="tx1"/>
                </a:solidFill>
              </a:rPr>
              <a:t>erseverance of the Saints. Galatians 5:4; 	Luke 8; Acts 8; Hebrews 3:12;</a:t>
            </a: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	1 Corinthians 15:58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5A0BE88-0CFB-4227-977A-B06202B3F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762" y="281313"/>
            <a:ext cx="8229600" cy="701731"/>
          </a:xfrm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chemeClr val="tx1"/>
                </a:solidFill>
              </a:rPr>
              <a:t>Heart Must Be Changed!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F8BF345-C0F6-465C-97A7-0094C532A5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2762" y="1066800"/>
            <a:ext cx="8915400" cy="5679504"/>
          </a:xfr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b="1" dirty="0">
                <a:solidFill>
                  <a:schemeClr val="tx1"/>
                </a:solidFill>
              </a:rPr>
              <a:t>Matthew 15:18-20</a:t>
            </a:r>
            <a:r>
              <a:rPr lang="en-US" altLang="en-US" sz="3600" dirty="0">
                <a:solidFill>
                  <a:schemeClr val="tx1"/>
                </a:solidFill>
              </a:rPr>
              <a:t>, </a:t>
            </a:r>
            <a:r>
              <a:rPr lang="en-US" altLang="en-US" sz="3600" i="1" dirty="0">
                <a:solidFill>
                  <a:schemeClr val="tx1"/>
                </a:solidFill>
              </a:rPr>
              <a:t>“</a:t>
            </a:r>
            <a:r>
              <a:rPr lang="en-US" altLang="en-US" sz="3600" b="1" i="1" dirty="0">
                <a:solidFill>
                  <a:schemeClr val="tx1"/>
                </a:solidFill>
              </a:rPr>
              <a:t>But the things which proceed out of the mouth come forth </a:t>
            </a:r>
            <a:r>
              <a:rPr lang="en-US" altLang="en-US" sz="3600" b="1" i="1" u="sng" dirty="0">
                <a:solidFill>
                  <a:schemeClr val="tx1"/>
                </a:solidFill>
              </a:rPr>
              <a:t>out of the heart</a:t>
            </a:r>
            <a:r>
              <a:rPr lang="en-US" altLang="en-US" sz="3600" i="1" dirty="0">
                <a:solidFill>
                  <a:schemeClr val="tx1"/>
                </a:solidFill>
              </a:rPr>
              <a:t>;</a:t>
            </a:r>
            <a:r>
              <a:rPr lang="en-US" altLang="en-US" sz="3600" b="1" i="1" dirty="0">
                <a:solidFill>
                  <a:schemeClr val="tx1"/>
                </a:solidFill>
              </a:rPr>
              <a:t> and they defile the man</a:t>
            </a:r>
            <a:r>
              <a:rPr lang="en-US" altLang="en-US" sz="3600" i="1" dirty="0">
                <a:solidFill>
                  <a:schemeClr val="tx1"/>
                </a:solidFill>
              </a:rPr>
              <a:t>. </a:t>
            </a:r>
            <a:r>
              <a:rPr lang="en-US" altLang="en-US" sz="3600" b="1" i="1" dirty="0">
                <a:solidFill>
                  <a:schemeClr val="tx1"/>
                </a:solidFill>
              </a:rPr>
              <a:t>For </a:t>
            </a:r>
            <a:r>
              <a:rPr lang="en-US" altLang="en-US" sz="3600" b="1" i="1" u="sng" dirty="0">
                <a:solidFill>
                  <a:schemeClr val="tx1"/>
                </a:solidFill>
              </a:rPr>
              <a:t>out of the heart</a:t>
            </a:r>
            <a:r>
              <a:rPr lang="en-US" altLang="en-US" sz="3600" b="1" i="1" dirty="0">
                <a:solidFill>
                  <a:schemeClr val="tx1"/>
                </a:solidFill>
              </a:rPr>
              <a:t> come forth evil thoughts</a:t>
            </a:r>
            <a:r>
              <a:rPr lang="en-US" altLang="en-US" sz="3600" i="1" dirty="0">
                <a:solidFill>
                  <a:schemeClr val="tx1"/>
                </a:solidFill>
              </a:rPr>
              <a:t>, </a:t>
            </a:r>
            <a:r>
              <a:rPr lang="en-US" altLang="en-US" sz="3600" b="1" i="1" dirty="0">
                <a:solidFill>
                  <a:schemeClr val="tx1"/>
                </a:solidFill>
              </a:rPr>
              <a:t>murders</a:t>
            </a:r>
            <a:r>
              <a:rPr lang="en-US" altLang="en-US" sz="3600" i="1" dirty="0">
                <a:solidFill>
                  <a:schemeClr val="tx1"/>
                </a:solidFill>
              </a:rPr>
              <a:t>, </a:t>
            </a:r>
            <a:r>
              <a:rPr lang="en-US" altLang="en-US" sz="3600" b="1" i="1" dirty="0">
                <a:solidFill>
                  <a:schemeClr val="tx1"/>
                </a:solidFill>
              </a:rPr>
              <a:t>adulteries</a:t>
            </a:r>
            <a:r>
              <a:rPr lang="en-US" altLang="en-US" sz="3600" i="1" dirty="0">
                <a:solidFill>
                  <a:schemeClr val="tx1"/>
                </a:solidFill>
              </a:rPr>
              <a:t>, </a:t>
            </a:r>
            <a:r>
              <a:rPr lang="en-US" altLang="en-US" sz="3600" b="1" i="1" dirty="0">
                <a:solidFill>
                  <a:schemeClr val="tx1"/>
                </a:solidFill>
              </a:rPr>
              <a:t>fornications</a:t>
            </a:r>
            <a:r>
              <a:rPr lang="en-US" altLang="en-US" sz="3600" i="1" dirty="0">
                <a:solidFill>
                  <a:schemeClr val="tx1"/>
                </a:solidFill>
              </a:rPr>
              <a:t>, </a:t>
            </a:r>
            <a:r>
              <a:rPr lang="en-US" altLang="en-US" sz="3600" b="1" i="1" dirty="0">
                <a:solidFill>
                  <a:schemeClr val="tx1"/>
                </a:solidFill>
              </a:rPr>
              <a:t>thefts</a:t>
            </a:r>
            <a:r>
              <a:rPr lang="en-US" altLang="en-US" sz="3600" i="1" dirty="0">
                <a:solidFill>
                  <a:schemeClr val="tx1"/>
                </a:solidFill>
              </a:rPr>
              <a:t>, </a:t>
            </a:r>
            <a:r>
              <a:rPr lang="en-US" altLang="en-US" sz="3600" b="1" i="1" dirty="0">
                <a:solidFill>
                  <a:schemeClr val="tx1"/>
                </a:solidFill>
              </a:rPr>
              <a:t>false witness</a:t>
            </a:r>
            <a:r>
              <a:rPr lang="en-US" altLang="en-US" sz="3600" i="1" dirty="0">
                <a:solidFill>
                  <a:schemeClr val="tx1"/>
                </a:solidFill>
              </a:rPr>
              <a:t>, </a:t>
            </a:r>
            <a:r>
              <a:rPr lang="en-US" altLang="en-US" sz="3600" b="1" i="1" dirty="0">
                <a:solidFill>
                  <a:schemeClr val="tx1"/>
                </a:solidFill>
              </a:rPr>
              <a:t>railings</a:t>
            </a:r>
            <a:r>
              <a:rPr lang="en-US" altLang="en-US" sz="3600" i="1" dirty="0">
                <a:solidFill>
                  <a:schemeClr val="tx1"/>
                </a:solidFill>
              </a:rPr>
              <a:t>: </a:t>
            </a:r>
            <a:r>
              <a:rPr lang="en-US" altLang="en-US" sz="3600" b="1" i="1" dirty="0">
                <a:solidFill>
                  <a:schemeClr val="tx1"/>
                </a:solidFill>
              </a:rPr>
              <a:t>these are the things which defile the man</a:t>
            </a:r>
            <a:r>
              <a:rPr lang="en-US" altLang="en-US" sz="3600" i="1" dirty="0">
                <a:solidFill>
                  <a:schemeClr val="tx1"/>
                </a:solidFill>
              </a:rPr>
              <a:t>; </a:t>
            </a:r>
            <a:r>
              <a:rPr lang="en-US" altLang="en-US" sz="3600" b="1" i="1" dirty="0">
                <a:solidFill>
                  <a:schemeClr val="tx1"/>
                </a:solidFill>
              </a:rPr>
              <a:t>but to eat with unwashen hands defileth not the man</a:t>
            </a:r>
            <a:r>
              <a:rPr lang="en-US" altLang="en-US" sz="3600" i="1" dirty="0">
                <a:solidFill>
                  <a:schemeClr val="tx1"/>
                </a:solidFill>
              </a:rPr>
              <a:t>.”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>
                <a:solidFill>
                  <a:schemeClr val="tx1"/>
                </a:solidFill>
              </a:rPr>
              <a:t>Acts 15:9</a:t>
            </a:r>
            <a:r>
              <a:rPr lang="en-US" altLang="en-US" sz="3600" dirty="0">
                <a:solidFill>
                  <a:schemeClr val="tx1"/>
                </a:solidFill>
              </a:rPr>
              <a:t>, </a:t>
            </a:r>
            <a:r>
              <a:rPr lang="en-US" altLang="en-US" sz="3600" i="1" dirty="0">
                <a:solidFill>
                  <a:schemeClr val="tx1"/>
                </a:solidFill>
              </a:rPr>
              <a:t>“</a:t>
            </a:r>
            <a:r>
              <a:rPr lang="en-US" altLang="en-US" sz="3600" b="1" i="1" dirty="0">
                <a:solidFill>
                  <a:schemeClr val="tx1"/>
                </a:solidFill>
              </a:rPr>
              <a:t>and he made no distinction between us and them, </a:t>
            </a:r>
            <a:r>
              <a:rPr lang="en-US" altLang="en-US" sz="3600" b="1" i="1" u="sng" dirty="0">
                <a:solidFill>
                  <a:schemeClr val="tx1"/>
                </a:solidFill>
              </a:rPr>
              <a:t>cleansing their hearts</a:t>
            </a:r>
            <a:r>
              <a:rPr lang="en-US" altLang="en-US" sz="3600" b="1" i="1" dirty="0">
                <a:solidFill>
                  <a:schemeClr val="tx1"/>
                </a:solidFill>
              </a:rPr>
              <a:t> by faith</a:t>
            </a:r>
            <a:r>
              <a:rPr lang="en-US" altLang="en-US" sz="3600" i="1" dirty="0">
                <a:solidFill>
                  <a:schemeClr val="tx1"/>
                </a:solidFill>
              </a:rPr>
              <a:t>.”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24E6B44-5D12-484E-82DE-BC787BE7FA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6023"/>
            <a:ext cx="8229600" cy="840230"/>
          </a:xfrm>
        </p:spPr>
        <p:txBody>
          <a:bodyPr>
            <a:spAutoFit/>
          </a:bodyPr>
          <a:lstStyle/>
          <a:p>
            <a:r>
              <a:rPr lang="en-US" altLang="en-US" sz="5400" dirty="0"/>
              <a:t>What Is The Heart?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BBA16A26-89BF-4FD8-82B2-5FC65031E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229600" cy="1006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Intellect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E95BDFC8-3CA3-428A-8B6E-A98398942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3200"/>
            <a:ext cx="8229600" cy="1006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Will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9DD7C1E0-96FF-44EC-B63F-22B5E7C9D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14800"/>
            <a:ext cx="8229600" cy="1006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Emotions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8B248CF-2A18-4237-BD3C-F540F1BA3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8229600" cy="1006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Conscience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A257B017-1EF5-492E-95EB-F471558B3A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381002"/>
            <a:ext cx="8686800" cy="5188087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3600" dirty="0">
                <a:solidFill>
                  <a:schemeClr val="tx1"/>
                </a:solidFill>
              </a:rPr>
              <a:t>Corruption begins in the heart.</a:t>
            </a: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(Matthew 15:18f)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600" dirty="0">
                <a:solidFill>
                  <a:schemeClr val="tx1"/>
                </a:solidFill>
              </a:rPr>
              <a:t>Salvation must therefore begin in the heart. (Romans 10:10)</a:t>
            </a:r>
          </a:p>
          <a:p>
            <a:pPr marL="0" indent="0">
              <a:buNone/>
            </a:pPr>
            <a:endParaRPr lang="en-US" altLang="en-US" sz="3600" dirty="0">
              <a:solidFill>
                <a:schemeClr val="tx1"/>
              </a:solidFill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en-US" altLang="en-US" sz="5400" b="1" dirty="0">
                <a:solidFill>
                  <a:schemeClr val="tx1"/>
                </a:solidFill>
              </a:rPr>
              <a:t>But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600" dirty="0">
                <a:solidFill>
                  <a:schemeClr val="tx1"/>
                </a:solidFill>
              </a:rPr>
              <a:t>Is this accomplished directly by the Holy Spirit operating on the heart of man or through some medium?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2B1958-8E9D-4FCB-AB33-067392F24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6023"/>
            <a:ext cx="8229600" cy="840230"/>
          </a:xfrm>
        </p:spPr>
        <p:txBody>
          <a:bodyPr>
            <a:spAutoFit/>
          </a:bodyPr>
          <a:lstStyle/>
          <a:p>
            <a:r>
              <a:rPr lang="en-US" altLang="en-US" sz="5400" dirty="0">
                <a:solidFill>
                  <a:schemeClr val="tx1"/>
                </a:solidFill>
              </a:rPr>
              <a:t>What Is The Gospel?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4BF2945-3C1E-471A-A6B2-3976BD139E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75" y="1600202"/>
            <a:ext cx="8505825" cy="3621504"/>
          </a:xfrm>
        </p:spPr>
        <p:txBody>
          <a:bodyPr wrap="square">
            <a:spAutoFit/>
          </a:bodyPr>
          <a:lstStyle/>
          <a:p>
            <a:r>
              <a:rPr lang="en-US" altLang="en-US" sz="4000" b="1" dirty="0">
                <a:solidFill>
                  <a:schemeClr val="tx1"/>
                </a:solidFill>
              </a:rPr>
              <a:t>FACTS to be believed.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dirty="0">
                <a:solidFill>
                  <a:schemeClr val="tx1"/>
                </a:solidFill>
              </a:rPr>
              <a:t>cf. Mark 1:14-15</a:t>
            </a:r>
          </a:p>
          <a:p>
            <a:r>
              <a:rPr lang="en-US" altLang="en-US" sz="4000" b="1" dirty="0">
                <a:solidFill>
                  <a:schemeClr val="tx1"/>
                </a:solidFill>
              </a:rPr>
              <a:t>COMMANDMENTS to be obeyed.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dirty="0">
                <a:solidFill>
                  <a:schemeClr val="tx1"/>
                </a:solidFill>
              </a:rPr>
              <a:t>2 Thessalonians 1:7-9; cf. Romans 2:8-9</a:t>
            </a:r>
          </a:p>
          <a:p>
            <a:r>
              <a:rPr lang="en-US" altLang="en-US" sz="4000" b="1" dirty="0">
                <a:solidFill>
                  <a:schemeClr val="tx1"/>
                </a:solidFill>
              </a:rPr>
              <a:t>PROMISES in which to trust</a:t>
            </a:r>
            <a:r>
              <a:rPr lang="en-US" altLang="en-US" sz="4000" dirty="0">
                <a:solidFill>
                  <a:schemeClr val="tx1"/>
                </a:solidFill>
              </a:rPr>
              <a:t>.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dirty="0">
                <a:solidFill>
                  <a:schemeClr val="tx1"/>
                </a:solidFill>
              </a:rPr>
              <a:t>Romans 8:24-25; Hebrews 6:15-16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992D7E3-D329-4E04-BAB9-2C9333B22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186257"/>
            <a:ext cx="8637588" cy="701731"/>
          </a:xfrm>
        </p:spPr>
        <p:txBody>
          <a:bodyPr>
            <a:spAutoFit/>
          </a:bodyPr>
          <a:lstStyle/>
          <a:p>
            <a:r>
              <a:rPr lang="en-US" altLang="en-US" b="0" dirty="0">
                <a:solidFill>
                  <a:schemeClr val="tx1"/>
                </a:solidFill>
              </a:rPr>
              <a:t>THE WORD AND THE SPIRIT.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61F152-D3FB-4F34-8872-F50EECBB03D6}"/>
              </a:ext>
            </a:extLst>
          </p:cNvPr>
          <p:cNvSpPr txBox="1"/>
          <p:nvPr/>
        </p:nvSpPr>
        <p:spPr>
          <a:xfrm>
            <a:off x="457200" y="1487271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SPIRIT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0C62F7-2FAB-42EC-A204-54363A3B4A51}"/>
              </a:ext>
            </a:extLst>
          </p:cNvPr>
          <p:cNvSpPr txBox="1"/>
          <p:nvPr/>
        </p:nvSpPr>
        <p:spPr>
          <a:xfrm>
            <a:off x="2895600" y="1487271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ACTION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28CA58-DB84-4F84-A0F3-722B2CEDE95B}"/>
              </a:ext>
            </a:extLst>
          </p:cNvPr>
          <p:cNvSpPr txBox="1"/>
          <p:nvPr/>
        </p:nvSpPr>
        <p:spPr>
          <a:xfrm>
            <a:off x="5347359" y="1487270"/>
            <a:ext cx="3568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WORD OF GOD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5344FF-5580-4ED2-8FD1-8A40055378D6}"/>
              </a:ext>
            </a:extLst>
          </p:cNvPr>
          <p:cNvSpPr txBox="1"/>
          <p:nvPr/>
        </p:nvSpPr>
        <p:spPr>
          <a:xfrm>
            <a:off x="152400" y="2085681"/>
            <a:ext cx="251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John 3:5-6, 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John 6:63;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Romans 8:11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151F35-4719-4634-9FCB-EAF2182E359F}"/>
              </a:ext>
            </a:extLst>
          </p:cNvPr>
          <p:cNvSpPr txBox="1"/>
          <p:nvPr/>
        </p:nvSpPr>
        <p:spPr>
          <a:xfrm>
            <a:off x="2524811" y="2085682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Born, Begotten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C68AD6-8D21-408C-96F9-F926E28FC90C}"/>
              </a:ext>
            </a:extLst>
          </p:cNvPr>
          <p:cNvSpPr txBox="1"/>
          <p:nvPr/>
        </p:nvSpPr>
        <p:spPr>
          <a:xfrm>
            <a:off x="5620734" y="208568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1 Peter 1:23-25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1 Corinthians 4:15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James 1:18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CDEDA8-74FE-40B1-BD0B-A65F9B265AC8}"/>
              </a:ext>
            </a:extLst>
          </p:cNvPr>
          <p:cNvSpPr txBox="1"/>
          <p:nvPr/>
        </p:nvSpPr>
        <p:spPr>
          <a:xfrm>
            <a:off x="2516957" y="4840071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Quickens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044B26-175B-43F0-B7E2-19C1463CCF3F}"/>
              </a:ext>
            </a:extLst>
          </p:cNvPr>
          <p:cNvSpPr txBox="1"/>
          <p:nvPr/>
        </p:nvSpPr>
        <p:spPr>
          <a:xfrm>
            <a:off x="5420412" y="4840071"/>
            <a:ext cx="357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Psalms 119:50, 154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48</TotalTime>
  <Words>803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Corbel</vt:lpstr>
      <vt:lpstr>Garamond</vt:lpstr>
      <vt:lpstr>Wingdings</vt:lpstr>
      <vt:lpstr>Depth</vt:lpstr>
      <vt:lpstr>The Holy Spirit Lesson 4</vt:lpstr>
      <vt:lpstr>PowerPoint Presentation</vt:lpstr>
      <vt:lpstr>PowerPoint Presentation</vt:lpstr>
      <vt:lpstr>Calvinism Reviewed</vt:lpstr>
      <vt:lpstr>Heart Must Be Changed!</vt:lpstr>
      <vt:lpstr>What Is The Heart?</vt:lpstr>
      <vt:lpstr>PowerPoint Presentation</vt:lpstr>
      <vt:lpstr>What Is The Gospel?</vt:lpstr>
      <vt:lpstr>THE WORD AND THE SPIRIT.</vt:lpstr>
      <vt:lpstr>THE WORD AND THE SPIRIT. </vt:lpstr>
      <vt:lpstr>An Inspired Example – Jews – Acts 2</vt:lpstr>
      <vt:lpstr>An Inspired Example – Jews – Acts 2</vt:lpstr>
      <vt:lpstr>An Inspired Example – Jews – Acts 2</vt:lpstr>
      <vt:lpstr>Gospel Changed Saul of Tarsus</vt:lpstr>
      <vt:lpstr>CONCLUSION: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 In Conviction And Conversion (Part 3) (2)</dc:title>
  <dc:creator>Micky Galloway</dc:creator>
  <cp:lastModifiedBy>Richard Lidh</cp:lastModifiedBy>
  <cp:revision>8</cp:revision>
  <cp:lastPrinted>2021-10-25T03:36:22Z</cp:lastPrinted>
  <dcterms:created xsi:type="dcterms:W3CDTF">2021-10-22T17:13:22Z</dcterms:created>
  <dcterms:modified xsi:type="dcterms:W3CDTF">2021-10-25T03:36:26Z</dcterms:modified>
</cp:coreProperties>
</file>